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70" r:id="rId5"/>
    <p:sldId id="269" r:id="rId6"/>
    <p:sldId id="272" r:id="rId7"/>
    <p:sldId id="271" r:id="rId8"/>
    <p:sldId id="261" r:id="rId9"/>
    <p:sldId id="262" r:id="rId10"/>
    <p:sldId id="266" r:id="rId11"/>
    <p:sldId id="267" r:id="rId12"/>
  </p:sldIdLst>
  <p:sldSz cx="18288000" cy="10287000"/>
  <p:notesSz cx="6858000" cy="9144000"/>
  <p:embeddedFontLst>
    <p:embeddedFont>
      <p:font typeface="Arimo Bold" panose="020B060402020209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90204" charset="0"/>
      <p:regular r:id="rId18"/>
    </p:embeddedFont>
    <p:embeddedFont>
      <p:font typeface="Canva Sans Bold" panose="020B0604020202090204" charset="0"/>
      <p:regular r:id="rId19"/>
    </p:embeddedFont>
    <p:embeddedFont>
      <p:font typeface="IBM Plex Sans" panose="020B0604020202090204" charset="0"/>
      <p:regular r:id="rId20"/>
    </p:embeddedFont>
    <p:embeddedFont>
      <p:font typeface="IBM Plex Sans Condensed" panose="020B0604020202090204" charset="0"/>
      <p:regular r:id="rId21"/>
    </p:embeddedFont>
    <p:embeddedFont>
      <p:font typeface="IBM Plex Sans Condensed Bold" panose="020B0604020202090204" charset="0"/>
      <p:regular r:id="rId22"/>
    </p:embeddedFont>
    <p:embeddedFont>
      <p:font typeface="Montserrat" panose="020B060402020209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22" autoAdjust="0"/>
  </p:normalViewPr>
  <p:slideViewPr>
    <p:cSldViewPr>
      <p:cViewPr varScale="1">
        <p:scale>
          <a:sx n="58" d="100"/>
          <a:sy n="58" d="100"/>
        </p:scale>
        <p:origin x="917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u-eco.org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hyperlink" Target="https://cu-eco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cu-eco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cu-eco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cu-eco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9581" y="-286567"/>
            <a:ext cx="18597581" cy="10747706"/>
            <a:chOff x="0" y="0"/>
            <a:chExt cx="24796775" cy="14330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6750" cy="14330299"/>
            </a:xfrm>
            <a:custGeom>
              <a:avLst/>
              <a:gdLst/>
              <a:ahLst/>
              <a:cxnLst/>
              <a:rect l="l" t="t" r="r" b="b"/>
              <a:pathLst>
                <a:path w="24796750" h="14330299">
                  <a:moveTo>
                    <a:pt x="0" y="0"/>
                  </a:moveTo>
                  <a:lnTo>
                    <a:pt x="24796750" y="0"/>
                  </a:lnTo>
                  <a:lnTo>
                    <a:pt x="24796750" y="14330299"/>
                  </a:lnTo>
                  <a:lnTo>
                    <a:pt x="0" y="14330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69" r="-13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71999" y="271999"/>
            <a:ext cx="10138099" cy="9743002"/>
            <a:chOff x="0" y="0"/>
            <a:chExt cx="13517465" cy="12990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17499" cy="12990703"/>
            </a:xfrm>
            <a:custGeom>
              <a:avLst/>
              <a:gdLst/>
              <a:ahLst/>
              <a:cxnLst/>
              <a:rect l="l" t="t" r="r" b="b"/>
              <a:pathLst>
                <a:path w="13517499" h="12990703">
                  <a:moveTo>
                    <a:pt x="0" y="0"/>
                  </a:moveTo>
                  <a:lnTo>
                    <a:pt x="13517499" y="0"/>
                  </a:lnTo>
                  <a:lnTo>
                    <a:pt x="13517499" y="12990703"/>
                  </a:lnTo>
                  <a:lnTo>
                    <a:pt x="0" y="1299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755" r="-1175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491477" y="3189955"/>
            <a:ext cx="7401642" cy="248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81"/>
              </a:lnSpc>
            </a:pPr>
            <a:r>
              <a:rPr lang="en-US" sz="8317" b="1" dirty="0">
                <a:solidFill>
                  <a:srgbClr val="303275"/>
                </a:solidFill>
                <a:latin typeface="Arimo Bold"/>
                <a:ea typeface="Arimo Bold"/>
                <a:cs typeface="Arimo Bold"/>
                <a:sym typeface="Arimo Bold"/>
              </a:rPr>
              <a:t>Session1: </a:t>
            </a:r>
          </a:p>
          <a:p>
            <a:pPr algn="l">
              <a:lnSpc>
                <a:spcPts val="9981"/>
              </a:lnSpc>
            </a:pPr>
            <a:r>
              <a:rPr lang="en-US" sz="8317" b="1" dirty="0">
                <a:solidFill>
                  <a:srgbClr val="303275"/>
                </a:solidFill>
                <a:latin typeface="Arimo Bold"/>
                <a:ea typeface="Arimo Bold"/>
                <a:cs typeface="Arimo Bold"/>
                <a:sym typeface="Arimo Bold"/>
              </a:rPr>
              <a:t>Intro to STM32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16465" y="6609805"/>
            <a:ext cx="6876654" cy="58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584" dirty="0">
                <a:solidFill>
                  <a:srgbClr val="303275"/>
                </a:solidFill>
                <a:latin typeface="IBM Plex Sans"/>
                <a:ea typeface="IBM Plex Sans"/>
                <a:cs typeface="IBM Plex Sans"/>
                <a:sym typeface="IBM Plex Sans"/>
              </a:rPr>
              <a:t>CUERT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11269" y="6108756"/>
            <a:ext cx="7315210" cy="125223"/>
            <a:chOff x="0" y="0"/>
            <a:chExt cx="9753613" cy="166964"/>
          </a:xfrm>
        </p:grpSpPr>
        <p:sp>
          <p:nvSpPr>
            <p:cNvPr id="9" name="Freeform 9"/>
            <p:cNvSpPr/>
            <p:nvPr/>
          </p:nvSpPr>
          <p:spPr>
            <a:xfrm>
              <a:off x="111252" y="0"/>
              <a:ext cx="9586722" cy="222631"/>
            </a:xfrm>
            <a:custGeom>
              <a:avLst/>
              <a:gdLst/>
              <a:ahLst/>
              <a:cxnLst/>
              <a:rect l="l" t="t" r="r" b="b"/>
              <a:pathLst>
                <a:path w="9586722" h="222631">
                  <a:moveTo>
                    <a:pt x="0" y="0"/>
                  </a:moveTo>
                  <a:lnTo>
                    <a:pt x="9586722" y="0"/>
                  </a:lnTo>
                  <a:lnTo>
                    <a:pt x="9586722" y="222631"/>
                  </a:lnTo>
                  <a:lnTo>
                    <a:pt x="0" y="222631"/>
                  </a:lnTo>
                  <a:close/>
                </a:path>
              </a:pathLst>
            </a:custGeom>
            <a:solidFill>
              <a:srgbClr val="303275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97261" y="2093101"/>
            <a:ext cx="4362179" cy="5686201"/>
          </a:xfrm>
          <a:custGeom>
            <a:avLst/>
            <a:gdLst/>
            <a:ahLst/>
            <a:cxnLst/>
            <a:rect l="l" t="t" r="r" b="b"/>
            <a:pathLst>
              <a:path w="4362179" h="5686201">
                <a:moveTo>
                  <a:pt x="0" y="0"/>
                </a:moveTo>
                <a:lnTo>
                  <a:pt x="4362179" y="0"/>
                </a:lnTo>
                <a:lnTo>
                  <a:pt x="4362179" y="5686201"/>
                </a:lnTo>
                <a:lnTo>
                  <a:pt x="0" y="568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05875" y="8180285"/>
            <a:ext cx="7544951" cy="52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4" spc="17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57% passed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652" y="0"/>
            <a:ext cx="18437652" cy="10371179"/>
            <a:chOff x="0" y="0"/>
            <a:chExt cx="24583536" cy="13828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517" cy="13828268"/>
            </a:xfrm>
            <a:custGeom>
              <a:avLst/>
              <a:gdLst/>
              <a:ahLst/>
              <a:cxnLst/>
              <a:rect l="l" t="t" r="r" b="b"/>
              <a:pathLst>
                <a:path w="24583517" h="13828268">
                  <a:moveTo>
                    <a:pt x="0" y="0"/>
                  </a:moveTo>
                  <a:lnTo>
                    <a:pt x="24583517" y="0"/>
                  </a:lnTo>
                  <a:lnTo>
                    <a:pt x="24583517" y="13828268"/>
                  </a:lnTo>
                  <a:lnTo>
                    <a:pt x="0" y="13828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803398" y="0"/>
            <a:ext cx="8484602" cy="10287000"/>
            <a:chOff x="0" y="0"/>
            <a:chExt cx="11312803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2779" cy="13716000"/>
            </a:xfrm>
            <a:custGeom>
              <a:avLst/>
              <a:gdLst/>
              <a:ahLst/>
              <a:cxnLst/>
              <a:rect l="l" t="t" r="r" b="b"/>
              <a:pathLst>
                <a:path w="11312779" h="13716000">
                  <a:moveTo>
                    <a:pt x="0" y="0"/>
                  </a:moveTo>
                  <a:lnTo>
                    <a:pt x="11312779" y="0"/>
                  </a:lnTo>
                  <a:lnTo>
                    <a:pt x="1131277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311721" y="3660317"/>
            <a:ext cx="5467955" cy="2966366"/>
            <a:chOff x="0" y="0"/>
            <a:chExt cx="7290607" cy="3955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90562" cy="3955161"/>
            </a:xfrm>
            <a:custGeom>
              <a:avLst/>
              <a:gdLst/>
              <a:ahLst/>
              <a:cxnLst/>
              <a:rect l="l" t="t" r="r" b="b"/>
              <a:pathLst>
                <a:path w="7290562" h="3955161">
                  <a:moveTo>
                    <a:pt x="0" y="0"/>
                  </a:moveTo>
                  <a:lnTo>
                    <a:pt x="7290562" y="0"/>
                  </a:lnTo>
                  <a:lnTo>
                    <a:pt x="7290562" y="3955161"/>
                  </a:lnTo>
                  <a:lnTo>
                    <a:pt x="0" y="395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" b="-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185313"/>
            <a:ext cx="7839688" cy="91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spc="-13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 Slide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3018" y="9700052"/>
            <a:ext cx="2351951" cy="33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721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53752" y="9719102"/>
            <a:ext cx="1991230" cy="31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613" y="-666456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933967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788453" y="2191841"/>
            <a:ext cx="771999" cy="771999"/>
            <a:chOff x="0" y="0"/>
            <a:chExt cx="1029332" cy="10293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335" cy="1029335"/>
            </a:xfrm>
            <a:custGeom>
              <a:avLst/>
              <a:gdLst/>
              <a:ahLst/>
              <a:cxnLst/>
              <a:rect l="l" t="t" r="r" b="b"/>
              <a:pathLst>
                <a:path w="1029335" h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901847" y="2143087"/>
            <a:ext cx="545211" cy="79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1603" y="4499626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Programming concepts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01847" y="4757501"/>
            <a:ext cx="771999" cy="771999"/>
            <a:chOff x="0" y="0"/>
            <a:chExt cx="1029332" cy="102933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29332" cy="1029332"/>
              <a:chOff x="0" y="0"/>
              <a:chExt cx="1029332" cy="102933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29335" cy="1029335"/>
              </a:xfrm>
              <a:custGeom>
                <a:avLst/>
                <a:gdLst/>
                <a:ahLst/>
                <a:cxnLst/>
                <a:rect l="l" t="t" r="r" b="b"/>
                <a:pathLst>
                  <a:path w="1029335" h="1029335">
                    <a:moveTo>
                      <a:pt x="514604" y="0"/>
                    </a:moveTo>
                    <a:cubicBezTo>
                      <a:pt x="230378" y="0"/>
                      <a:pt x="0" y="230378"/>
                      <a:pt x="0" y="514604"/>
                    </a:cubicBezTo>
                    <a:cubicBezTo>
                      <a:pt x="0" y="798830"/>
                      <a:pt x="230378" y="1029335"/>
                      <a:pt x="514604" y="1029335"/>
                    </a:cubicBezTo>
                    <a:cubicBezTo>
                      <a:pt x="798830" y="1029335"/>
                      <a:pt x="1029335" y="798957"/>
                      <a:pt x="1029335" y="514604"/>
                    </a:cubicBezTo>
                    <a:cubicBezTo>
                      <a:pt x="1029335" y="230251"/>
                      <a:pt x="798957" y="0"/>
                      <a:pt x="514604" y="0"/>
                    </a:cubicBezTo>
                    <a:close/>
                  </a:path>
                </a:pathLst>
              </a:custGeom>
              <a:solidFill>
                <a:srgbClr val="2C307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51192" y="-55183"/>
              <a:ext cx="726948" cy="1015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2"/>
                </a:lnSpc>
              </a:pPr>
              <a:r>
                <a:rPr lang="en-US" sz="3600">
                  <a:solidFill>
                    <a:srgbClr val="EFEFE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0" y="6637430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STM32 Cube 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88453" y="6971711"/>
            <a:ext cx="771999" cy="771999"/>
            <a:chOff x="0" y="0"/>
            <a:chExt cx="1029332" cy="1029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9335" cy="1029335"/>
            </a:xfrm>
            <a:custGeom>
              <a:avLst/>
              <a:gdLst/>
              <a:ahLst/>
              <a:cxnLst/>
              <a:rect l="l" t="t" r="r" b="b"/>
              <a:pathLst>
                <a:path w="1029335" h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901847" y="6899367"/>
            <a:ext cx="545211" cy="79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3753" y="2156703"/>
            <a:ext cx="425758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16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TIME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706" y="5749424"/>
            <a:ext cx="6751671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8754" y="5749424"/>
            <a:ext cx="10559607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ARM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3227384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</p:spTree>
    <p:extLst>
      <p:ext uri="{BB962C8B-B14F-4D97-AF65-F5344CB8AC3E}">
        <p14:creationId xmlns:p14="http://schemas.microsoft.com/office/powerpoint/2010/main" val="85850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-666456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812" y="3152989"/>
            <a:ext cx="10113988" cy="178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5113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 combination of software and hardware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B536975-CF21-40C6-845A-D5CE50DCEB85}"/>
              </a:ext>
            </a:extLst>
          </p:cNvPr>
          <p:cNvSpPr txBox="1"/>
          <p:nvPr/>
        </p:nvSpPr>
        <p:spPr>
          <a:xfrm>
            <a:off x="468847" y="5418617"/>
            <a:ext cx="10113988" cy="178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5113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Performs a specific task as a part of larger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8BE38-D40E-4027-9619-A1253B68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6098992"/>
            <a:ext cx="5147333" cy="2790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E7FB7-1EB7-4CA7-9141-9A221FC18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9652" y="2060673"/>
            <a:ext cx="5529735" cy="30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7835" y="3081379"/>
            <a:ext cx="9502571" cy="3592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 is a system include </a:t>
            </a:r>
            <a:r>
              <a:rPr lang="en-US" sz="4000" spc="28" dirty="0">
                <a:solidFill>
                  <a:srgbClr val="303275"/>
                </a:solidFill>
                <a:highlight>
                  <a:srgbClr val="FFFF00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software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[Programing language] and </a:t>
            </a:r>
            <a:r>
              <a:rPr lang="en-US" sz="4000" spc="28" dirty="0">
                <a:solidFill>
                  <a:srgbClr val="303275"/>
                </a:solidFill>
                <a:highlight>
                  <a:srgbClr val="FFFF00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hardware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[Microcontroller]combination to Reach specific target.</a:t>
            </a:r>
          </a:p>
        </p:txBody>
      </p:sp>
      <p:pic>
        <p:nvPicPr>
          <p:cNvPr id="13" name="Google Shape;187;p5" descr="A group of colorful icons&#10;&#10;Description automatically generated">
            <a:extLst>
              <a:ext uri="{FF2B5EF4-FFF2-40B4-BE49-F238E27FC236}">
                <a16:creationId xmlns:a16="http://schemas.microsoft.com/office/drawing/2014/main" id="{26BA9BEA-1621-4E4D-AB0D-9FC335A642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984" t="-676" r="22177" b="22544"/>
          <a:stretch/>
        </p:blipFill>
        <p:spPr>
          <a:xfrm>
            <a:off x="1259064" y="7292366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7BA83698-8254-423A-AA3D-38515835B5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6685" y="8001178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6C2BF34C-243C-4F69-8144-579B704E9E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265" y="8001177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0;p5">
            <a:extLst>
              <a:ext uri="{FF2B5EF4-FFF2-40B4-BE49-F238E27FC236}">
                <a16:creationId xmlns:a16="http://schemas.microsoft.com/office/drawing/2014/main" id="{ECEE29E8-7ED8-436C-AD3A-1F6E4F9F4FD2}"/>
              </a:ext>
            </a:extLst>
          </p:cNvPr>
          <p:cNvSpPr txBox="1"/>
          <p:nvPr/>
        </p:nvSpPr>
        <p:spPr>
          <a:xfrm>
            <a:off x="6907796" y="7959364"/>
            <a:ext cx="45198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91;p5" descr="A blue equal sign on a black background&#10;&#10;Description automatically generated">
            <a:extLst>
              <a:ext uri="{FF2B5EF4-FFF2-40B4-BE49-F238E27FC236}">
                <a16:creationId xmlns:a16="http://schemas.microsoft.com/office/drawing/2014/main" id="{53EBD4D6-F1FB-48B9-852D-E030DA56CB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527" y="7889157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92;p5">
            <a:extLst>
              <a:ext uri="{FF2B5EF4-FFF2-40B4-BE49-F238E27FC236}">
                <a16:creationId xmlns:a16="http://schemas.microsoft.com/office/drawing/2014/main" id="{A2583ECE-3050-4C96-8395-435F9FF06924}"/>
              </a:ext>
            </a:extLst>
          </p:cNvPr>
          <p:cNvSpPr txBox="1"/>
          <p:nvPr/>
        </p:nvSpPr>
        <p:spPr>
          <a:xfrm>
            <a:off x="12065403" y="7959364"/>
            <a:ext cx="60701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 sz="5000" dirty="0"/>
          </a:p>
        </p:txBody>
      </p:sp>
      <p:pic>
        <p:nvPicPr>
          <p:cNvPr id="19" name="Google Shape;193;p5" descr="A black microchip with white text&#10;&#10;Description automatically generated">
            <a:extLst>
              <a:ext uri="{FF2B5EF4-FFF2-40B4-BE49-F238E27FC236}">
                <a16:creationId xmlns:a16="http://schemas.microsoft.com/office/drawing/2014/main" id="{05844EE6-E870-42C9-A25A-AD5380BDE3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0760000">
            <a:off x="4224510" y="7900946"/>
            <a:ext cx="1917292" cy="114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87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7835" y="3081379"/>
            <a:ext cx="13053565" cy="4516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 embedded system is a specialized computing system designed to perform dedicated functions or tasks within a larger system. Unlike general-purpose computers, embedded systems are optimized for efficiency, reliability, and real-time performance.</a:t>
            </a:r>
          </a:p>
        </p:txBody>
      </p:sp>
      <p:pic>
        <p:nvPicPr>
          <p:cNvPr id="13" name="Google Shape;187;p5" descr="A group of colorful icons&#10;&#10;Description automatically generated">
            <a:extLst>
              <a:ext uri="{FF2B5EF4-FFF2-40B4-BE49-F238E27FC236}">
                <a16:creationId xmlns:a16="http://schemas.microsoft.com/office/drawing/2014/main" id="{26BA9BEA-1621-4E4D-AB0D-9FC335A642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984" t="-676" r="22177" b="22544"/>
          <a:stretch/>
        </p:blipFill>
        <p:spPr>
          <a:xfrm>
            <a:off x="1259064" y="7292366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7BA83698-8254-423A-AA3D-38515835B5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6685" y="8001178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6C2BF34C-243C-4F69-8144-579B704E9E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265" y="8001177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0;p5">
            <a:extLst>
              <a:ext uri="{FF2B5EF4-FFF2-40B4-BE49-F238E27FC236}">
                <a16:creationId xmlns:a16="http://schemas.microsoft.com/office/drawing/2014/main" id="{ECEE29E8-7ED8-436C-AD3A-1F6E4F9F4FD2}"/>
              </a:ext>
            </a:extLst>
          </p:cNvPr>
          <p:cNvSpPr txBox="1"/>
          <p:nvPr/>
        </p:nvSpPr>
        <p:spPr>
          <a:xfrm>
            <a:off x="6907796" y="7959364"/>
            <a:ext cx="45198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91;p5" descr="A blue equal sign on a black background&#10;&#10;Description automatically generated">
            <a:extLst>
              <a:ext uri="{FF2B5EF4-FFF2-40B4-BE49-F238E27FC236}">
                <a16:creationId xmlns:a16="http://schemas.microsoft.com/office/drawing/2014/main" id="{53EBD4D6-F1FB-48B9-852D-E030DA56CB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527" y="7889157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92;p5">
            <a:extLst>
              <a:ext uri="{FF2B5EF4-FFF2-40B4-BE49-F238E27FC236}">
                <a16:creationId xmlns:a16="http://schemas.microsoft.com/office/drawing/2014/main" id="{A2583ECE-3050-4C96-8395-435F9FF06924}"/>
              </a:ext>
            </a:extLst>
          </p:cNvPr>
          <p:cNvSpPr txBox="1"/>
          <p:nvPr/>
        </p:nvSpPr>
        <p:spPr>
          <a:xfrm>
            <a:off x="12065403" y="7959364"/>
            <a:ext cx="60701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 sz="5000" dirty="0"/>
          </a:p>
        </p:txBody>
      </p:sp>
      <p:pic>
        <p:nvPicPr>
          <p:cNvPr id="19" name="Google Shape;193;p5" descr="A black microchip with white text&#10;&#10;Description automatically generated">
            <a:extLst>
              <a:ext uri="{FF2B5EF4-FFF2-40B4-BE49-F238E27FC236}">
                <a16:creationId xmlns:a16="http://schemas.microsoft.com/office/drawing/2014/main" id="{05844EE6-E870-42C9-A25A-AD5380BDE3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0760000">
            <a:off x="4224510" y="7900946"/>
            <a:ext cx="1917292" cy="114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56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 algn="ctr">
              <a:lnSpc>
                <a:spcPts val="6859"/>
              </a:lnSpc>
              <a:buFont typeface="+mj-lt"/>
              <a:buAutoNum type="alphaLcPeriod" startAt="2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Embedded system and computing system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760BAF-E69E-45BE-A22B-D21AB676D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614805"/>
              </p:ext>
            </p:extLst>
          </p:nvPr>
        </p:nvGraphicFramePr>
        <p:xfrm>
          <a:off x="2362200" y="3779573"/>
          <a:ext cx="121920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Embedded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computing system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Specialized system designed for a specific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System designed for multiple tasks and user interactions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Optimized for low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Higher power requirement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Ex: washing machines, ATMs , automotive ECUs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 : Laptops, desktops, smartphones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508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149" y="1596109"/>
            <a:ext cx="11825702" cy="78931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TIME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706" y="5749424"/>
            <a:ext cx="6751671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Autonomous development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8754" y="5749424"/>
            <a:ext cx="10559607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Autonomous embedded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0672" y="3227384"/>
            <a:ext cx="8996164" cy="126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0"/>
              </a:lnSpc>
              <a:spcBef>
                <a:spcPct val="0"/>
              </a:spcBef>
            </a:pPr>
            <a:r>
              <a:rPr lang="en-US" sz="7365" b="1" spc="41">
                <a:solidFill>
                  <a:srgbClr val="303275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Autonomous subteam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320</Words>
  <Application>Microsoft Office PowerPoint</Application>
  <PresentationFormat>Custom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IBM Plex Sans Condensed</vt:lpstr>
      <vt:lpstr>Calibri</vt:lpstr>
      <vt:lpstr>Arimo Bold</vt:lpstr>
      <vt:lpstr>Canva Sans Bold</vt:lpstr>
      <vt:lpstr>Montserrat</vt:lpstr>
      <vt:lpstr>Canva Sans</vt:lpstr>
      <vt:lpstr>IBM Plex Sans</vt:lpstr>
      <vt:lpstr>IBM Plex Sans Condensed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CUERT Presentation Template.pptx</dc:title>
  <cp:lastModifiedBy>yousef khaled</cp:lastModifiedBy>
  <cp:revision>26</cp:revision>
  <dcterms:created xsi:type="dcterms:W3CDTF">2006-08-16T00:00:00Z</dcterms:created>
  <dcterms:modified xsi:type="dcterms:W3CDTF">2025-08-19T13:37:50Z</dcterms:modified>
  <dc:identifier>DAGVWKOYuaA</dc:identifier>
</cp:coreProperties>
</file>